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61" r:id="rId3"/>
    <p:sldId id="257" r:id="rId4"/>
    <p:sldId id="258" r:id="rId5"/>
    <p:sldId id="259" r:id="rId6"/>
    <p:sldId id="260" r:id="rId7"/>
    <p:sldId id="264" r:id="rId8"/>
    <p:sldId id="267" r:id="rId9"/>
    <p:sldId id="266" r:id="rId10"/>
    <p:sldId id="263" r:id="rId11"/>
    <p:sldId id="262" r:id="rId12"/>
    <p:sldId id="265" r:id="rId13"/>
  </p:sldIdLst>
  <p:sldSz cx="9144000" cy="6858000" type="screen4x3"/>
  <p:notesSz cx="6858000" cy="9144000"/>
  <p:defaultTextStyle>
    <a:defPPr>
      <a:defRPr lang="pl-P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9" d="100"/>
          <a:sy n="69" d="100"/>
        </p:scale>
        <p:origin x="-792" y="-9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Podtytuł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l-PL" smtClean="0"/>
              <a:t>Kliknij, aby edytować styl wzorca podtytułu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D2CEBF-57BB-4792-8A72-AE1880043BC8}" type="datetimeFigureOut">
              <a:rPr lang="pl-PL" smtClean="0"/>
              <a:t>2015-04-14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7F07F9-CE71-473C-A504-A4DA35AB6EDE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403603043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D2CEBF-57BB-4792-8A72-AE1880043BC8}" type="datetimeFigureOut">
              <a:rPr lang="pl-PL" smtClean="0"/>
              <a:t>2015-04-14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7F07F9-CE71-473C-A504-A4DA35AB6EDE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78425184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pionowy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D2CEBF-57BB-4792-8A72-AE1880043BC8}" type="datetimeFigureOut">
              <a:rPr lang="pl-PL" smtClean="0"/>
              <a:t>2015-04-14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7F07F9-CE71-473C-A504-A4DA35AB6EDE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98794412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D2CEBF-57BB-4792-8A72-AE1880043BC8}" type="datetimeFigureOut">
              <a:rPr lang="pl-PL" smtClean="0"/>
              <a:t>2015-04-14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7F07F9-CE71-473C-A504-A4DA35AB6EDE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11868212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D2CEBF-57BB-4792-8A72-AE1880043BC8}" type="datetimeFigureOut">
              <a:rPr lang="pl-PL" smtClean="0"/>
              <a:t>2015-04-14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7F07F9-CE71-473C-A504-A4DA35AB6EDE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35847307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D2CEBF-57BB-4792-8A72-AE1880043BC8}" type="datetimeFigureOut">
              <a:rPr lang="pl-PL" smtClean="0"/>
              <a:t>2015-04-14</a:t>
            </a:fld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7F07F9-CE71-473C-A504-A4DA35AB6EDE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25506240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5" name="Symbol zastępczy tekstu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6" name="Symbol zastępczy zawartości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7" name="Symbol zastępczy daty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D2CEBF-57BB-4792-8A72-AE1880043BC8}" type="datetimeFigureOut">
              <a:rPr lang="pl-PL" smtClean="0"/>
              <a:t>2015-04-14</a:t>
            </a:fld>
            <a:endParaRPr lang="pl-PL"/>
          </a:p>
        </p:txBody>
      </p:sp>
      <p:sp>
        <p:nvSpPr>
          <p:cNvPr id="8" name="Symbol zastępczy stopki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9" name="Symbol zastępczy numeru slajd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7F07F9-CE71-473C-A504-A4DA35AB6EDE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11045730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daty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D2CEBF-57BB-4792-8A72-AE1880043BC8}" type="datetimeFigureOut">
              <a:rPr lang="pl-PL" smtClean="0"/>
              <a:t>2015-04-14</a:t>
            </a:fld>
            <a:endParaRPr lang="pl-PL"/>
          </a:p>
        </p:txBody>
      </p:sp>
      <p:sp>
        <p:nvSpPr>
          <p:cNvPr id="4" name="Symbol zastępczy stopki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5" name="Symbol zastępczy numeru slajd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7F07F9-CE71-473C-A504-A4DA35AB6EDE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41894795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daty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D2CEBF-57BB-4792-8A72-AE1880043BC8}" type="datetimeFigureOut">
              <a:rPr lang="pl-PL" smtClean="0"/>
              <a:t>2015-04-14</a:t>
            </a:fld>
            <a:endParaRPr lang="pl-PL"/>
          </a:p>
        </p:txBody>
      </p:sp>
      <p:sp>
        <p:nvSpPr>
          <p:cNvPr id="3" name="Symbol zastępczy stopki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7F07F9-CE71-473C-A504-A4DA35AB6EDE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8825025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D2CEBF-57BB-4792-8A72-AE1880043BC8}" type="datetimeFigureOut">
              <a:rPr lang="pl-PL" smtClean="0"/>
              <a:t>2015-04-14</a:t>
            </a:fld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7F07F9-CE71-473C-A504-A4DA35AB6EDE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54437527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obrazu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l-PL"/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D2CEBF-57BB-4792-8A72-AE1880043BC8}" type="datetimeFigureOut">
              <a:rPr lang="pl-PL" smtClean="0"/>
              <a:t>2015-04-14</a:t>
            </a:fld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7F07F9-CE71-473C-A504-A4DA35AB6EDE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52663932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tytułu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1D2CEBF-57BB-4792-8A72-AE1880043BC8}" type="datetimeFigureOut">
              <a:rPr lang="pl-PL" smtClean="0"/>
              <a:t>2015-04-14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67F07F9-CE71-473C-A504-A4DA35AB6EDE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6173171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l-P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8.png"/><Relationship Id="rId7" Type="http://schemas.openxmlformats.org/officeDocument/2006/relationships/image" Target="../media/image12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.png"/><Relationship Id="rId5" Type="http://schemas.openxmlformats.org/officeDocument/2006/relationships/image" Target="../media/image10.jpeg"/><Relationship Id="rId4" Type="http://schemas.openxmlformats.org/officeDocument/2006/relationships/image" Target="../media/image9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13" Type="http://schemas.openxmlformats.org/officeDocument/2006/relationships/image" Target="../media/image25.png"/><Relationship Id="rId3" Type="http://schemas.openxmlformats.org/officeDocument/2006/relationships/image" Target="../media/image15.png"/><Relationship Id="rId7" Type="http://schemas.openxmlformats.org/officeDocument/2006/relationships/image" Target="../media/image19.png"/><Relationship Id="rId12" Type="http://schemas.openxmlformats.org/officeDocument/2006/relationships/image" Target="../media/image24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8.png"/><Relationship Id="rId11" Type="http://schemas.openxmlformats.org/officeDocument/2006/relationships/image" Target="../media/image23.jpeg"/><Relationship Id="rId5" Type="http://schemas.openxmlformats.org/officeDocument/2006/relationships/image" Target="../media/image17.png"/><Relationship Id="rId10" Type="http://schemas.openxmlformats.org/officeDocument/2006/relationships/image" Target="../media/image22.png"/><Relationship Id="rId4" Type="http://schemas.openxmlformats.org/officeDocument/2006/relationships/image" Target="../media/image16.png"/><Relationship Id="rId9" Type="http://schemas.openxmlformats.org/officeDocument/2006/relationships/image" Target="../media/image21.jpe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13" Type="http://schemas.openxmlformats.org/officeDocument/2006/relationships/image" Target="../media/image37.jpg"/><Relationship Id="rId3" Type="http://schemas.openxmlformats.org/officeDocument/2006/relationships/image" Target="../media/image27.png"/><Relationship Id="rId7" Type="http://schemas.openxmlformats.org/officeDocument/2006/relationships/image" Target="../media/image31.jpeg"/><Relationship Id="rId12" Type="http://schemas.openxmlformats.org/officeDocument/2006/relationships/image" Target="../media/image36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0.png"/><Relationship Id="rId11" Type="http://schemas.openxmlformats.org/officeDocument/2006/relationships/image" Target="../media/image35.png"/><Relationship Id="rId5" Type="http://schemas.openxmlformats.org/officeDocument/2006/relationships/image" Target="../media/image29.png"/><Relationship Id="rId10" Type="http://schemas.openxmlformats.org/officeDocument/2006/relationships/image" Target="../media/image34.png"/><Relationship Id="rId4" Type="http://schemas.openxmlformats.org/officeDocument/2006/relationships/image" Target="../media/image28.png"/><Relationship Id="rId9" Type="http://schemas.openxmlformats.org/officeDocument/2006/relationships/image" Target="../media/image33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7" Type="http://schemas.openxmlformats.org/officeDocument/2006/relationships/image" Target="../media/image43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2.png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6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/>
          </p:nvPr>
        </p:nvSpPr>
        <p:spPr>
          <a:xfrm>
            <a:off x="251520" y="2130425"/>
            <a:ext cx="8568952" cy="1470025"/>
          </a:xfrm>
        </p:spPr>
        <p:txBody>
          <a:bodyPr>
            <a:normAutofit/>
          </a:bodyPr>
          <a:lstStyle/>
          <a:p>
            <a:r>
              <a:rPr lang="pl-PL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Ogólne Zebranie Mieszkańców</a:t>
            </a:r>
            <a:r>
              <a:rPr lang="pl-PL" sz="40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/>
            </a:r>
            <a:br>
              <a:rPr lang="pl-PL" sz="40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pl-PL" sz="3200" dirty="0" smtClean="0">
                <a:solidFill>
                  <a:schemeClr val="bg2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sprawozdawczo-wyborcze</a:t>
            </a:r>
            <a:endParaRPr lang="pl-PL" sz="3200" dirty="0">
              <a:solidFill>
                <a:schemeClr val="bg2">
                  <a:lumMod val="50000"/>
                </a:schemeClr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" name="Podtytuł 2"/>
          <p:cNvSpPr>
            <a:spLocks noGrp="1"/>
          </p:cNvSpPr>
          <p:nvPr>
            <p:ph type="subTitle" idx="1"/>
          </p:nvPr>
        </p:nvSpPr>
        <p:spPr>
          <a:xfrm>
            <a:off x="1403648" y="4437112"/>
            <a:ext cx="6400800" cy="2088232"/>
          </a:xfrm>
        </p:spPr>
        <p:txBody>
          <a:bodyPr>
            <a:normAutofit/>
          </a:bodyPr>
          <a:lstStyle/>
          <a:p>
            <a:r>
              <a:rPr lang="pl-PL" sz="3600" dirty="0" smtClean="0">
                <a:solidFill>
                  <a:schemeClr val="bg2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15 kwietnia 2015</a:t>
            </a:r>
          </a:p>
          <a:p>
            <a:r>
              <a:rPr lang="pl-PL" sz="2400" dirty="0" smtClean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 termin 18.00</a:t>
            </a:r>
          </a:p>
          <a:p>
            <a:r>
              <a:rPr lang="pl-PL" sz="2400" dirty="0" smtClean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II termin 18.30</a:t>
            </a:r>
            <a:endParaRPr lang="pl-PL" sz="2400" dirty="0">
              <a:solidFill>
                <a:schemeClr val="tx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264102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475810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Aga\Desktop\budżet 2014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8864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613351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479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433570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/>
          </p:nvPr>
        </p:nvSpPr>
        <p:spPr>
          <a:xfrm>
            <a:off x="683568" y="22385"/>
            <a:ext cx="7772400" cy="742319"/>
          </a:xfrm>
        </p:spPr>
        <p:txBody>
          <a:bodyPr>
            <a:normAutofit/>
          </a:bodyPr>
          <a:lstStyle/>
          <a:p>
            <a:r>
              <a:rPr lang="pl-PL" sz="2800" dirty="0" smtClean="0">
                <a:solidFill>
                  <a:schemeClr val="bg2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ZOK 2011 </a:t>
            </a:r>
            <a:r>
              <a:rPr lang="pl-PL" sz="2800" dirty="0" smtClean="0">
                <a:solidFill>
                  <a:schemeClr val="bg2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- </a:t>
            </a:r>
            <a:r>
              <a:rPr lang="pl-PL" sz="2800" dirty="0" smtClean="0">
                <a:solidFill>
                  <a:schemeClr val="bg2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2014</a:t>
            </a:r>
            <a:endParaRPr lang="pl-PL" sz="2800" dirty="0">
              <a:solidFill>
                <a:schemeClr val="bg2">
                  <a:lumMod val="50000"/>
                </a:schemeClr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" name="Podtytuł 2"/>
          <p:cNvSpPr>
            <a:spLocks noGrp="1"/>
          </p:cNvSpPr>
          <p:nvPr>
            <p:ph type="subTitle" idx="1"/>
          </p:nvPr>
        </p:nvSpPr>
        <p:spPr>
          <a:xfrm>
            <a:off x="2183370" y="1161000"/>
            <a:ext cx="6693160" cy="3793976"/>
          </a:xfrm>
        </p:spPr>
        <p:txBody>
          <a:bodyPr>
            <a:normAutofit/>
          </a:bodyPr>
          <a:lstStyle/>
          <a:p>
            <a:r>
              <a:rPr lang="pl-PL" sz="2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</a:t>
            </a:r>
            <a:r>
              <a:rPr lang="pl-PL" sz="20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łówne zakupy:</a:t>
            </a:r>
          </a:p>
          <a:p>
            <a:r>
              <a:rPr lang="pl-PL" sz="1800" dirty="0" smtClean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impreza na 1000 osób z okazji 100-lecia willowego Komorowa </a:t>
            </a:r>
          </a:p>
          <a:p>
            <a:r>
              <a:rPr lang="pl-PL" sz="1800" dirty="0" smtClean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Karta Mieszkańca Komorowa i Granicy</a:t>
            </a:r>
          </a:p>
          <a:p>
            <a:r>
              <a:rPr lang="pl-PL" sz="1800" dirty="0" smtClean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kilkadziesiąt stojaków na rowery</a:t>
            </a:r>
          </a:p>
          <a:p>
            <a:r>
              <a:rPr lang="pl-PL" sz="1800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z</a:t>
            </a:r>
            <a:r>
              <a:rPr lang="pl-PL" sz="1800" dirty="0" smtClean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amknięta tablica przed Kościołem</a:t>
            </a:r>
          </a:p>
          <a:p>
            <a:r>
              <a:rPr lang="pl-PL" sz="1800" dirty="0" smtClean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5 tablic otwartych</a:t>
            </a:r>
          </a:p>
          <a:p>
            <a:r>
              <a:rPr lang="pl-PL" sz="1800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</a:t>
            </a:r>
            <a:r>
              <a:rPr lang="pl-PL" sz="1800" dirty="0" smtClean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trona komorow.pl - projekt, zawartość, prowadzenie</a:t>
            </a:r>
          </a:p>
          <a:p>
            <a:r>
              <a:rPr lang="pl-PL" sz="1800" dirty="0" smtClean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10 leżaków na Pl. Paderewskiego</a:t>
            </a:r>
          </a:p>
          <a:p>
            <a:r>
              <a:rPr lang="pl-PL" sz="1800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</a:t>
            </a:r>
            <a:r>
              <a:rPr lang="pl-PL" sz="1800" dirty="0" smtClean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ielęgnacja kilkunastu lip na ulicy Podhalańskiej</a:t>
            </a:r>
          </a:p>
          <a:p>
            <a:endParaRPr lang="pl-PL" sz="2000" dirty="0" smtClean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endParaRPr lang="pl-PL" dirty="0" smtClean="0"/>
          </a:p>
          <a:p>
            <a:endParaRPr lang="pl-PL" dirty="0"/>
          </a:p>
        </p:txBody>
      </p:sp>
      <p:pic>
        <p:nvPicPr>
          <p:cNvPr id="7171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39" b="15071"/>
          <a:stretch/>
        </p:blipFill>
        <p:spPr bwMode="auto">
          <a:xfrm>
            <a:off x="-46918" y="3356990"/>
            <a:ext cx="2220134" cy="35010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2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11614" y="4671139"/>
            <a:ext cx="2915815" cy="21868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3" name="Picture 5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4088" y="4671139"/>
            <a:ext cx="3589545" cy="21868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4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" y="1279"/>
            <a:ext cx="2199320" cy="16995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5" name="Picture 7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62750" y="0"/>
            <a:ext cx="2381250" cy="1495425"/>
          </a:xfrm>
          <a:prstGeom prst="rect">
            <a:avLst/>
          </a:prstGeom>
          <a:noFill/>
          <a:ln w="9525">
            <a:solidFill>
              <a:schemeClr val="bg1">
                <a:lumMod val="95000"/>
              </a:schemeClr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0813" y="1694236"/>
            <a:ext cx="2217006" cy="16627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968820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/>
          </p:nvPr>
        </p:nvSpPr>
        <p:spPr>
          <a:xfrm>
            <a:off x="683568" y="27857"/>
            <a:ext cx="7772400" cy="952871"/>
          </a:xfrm>
        </p:spPr>
        <p:txBody>
          <a:bodyPr>
            <a:normAutofit/>
          </a:bodyPr>
          <a:lstStyle/>
          <a:p>
            <a:r>
              <a:rPr lang="pl-PL" sz="2800" dirty="0" smtClean="0">
                <a:solidFill>
                  <a:schemeClr val="bg2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ZOK 2011-2015</a:t>
            </a:r>
            <a:endParaRPr lang="pl-PL" sz="2800" dirty="0">
              <a:solidFill>
                <a:schemeClr val="bg2">
                  <a:lumMod val="50000"/>
                </a:schemeClr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" name="Podtytuł 2"/>
          <p:cNvSpPr>
            <a:spLocks noGrp="1"/>
          </p:cNvSpPr>
          <p:nvPr>
            <p:ph type="subTitle" idx="1"/>
          </p:nvPr>
        </p:nvSpPr>
        <p:spPr>
          <a:xfrm>
            <a:off x="1371600" y="1268760"/>
            <a:ext cx="6400800" cy="4370040"/>
          </a:xfrm>
        </p:spPr>
        <p:txBody>
          <a:bodyPr>
            <a:normAutofit/>
          </a:bodyPr>
          <a:lstStyle/>
          <a:p>
            <a:r>
              <a:rPr lang="pl-PL" sz="2000" dirty="0">
                <a:solidFill>
                  <a:schemeClr val="bg1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z</a:t>
            </a:r>
            <a:r>
              <a:rPr lang="pl-PL" sz="2000" dirty="0" smtClean="0">
                <a:solidFill>
                  <a:schemeClr val="bg1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agospodarowanie </a:t>
            </a:r>
          </a:p>
          <a:p>
            <a:r>
              <a:rPr lang="pl-PL" sz="2000" dirty="0" smtClean="0">
                <a:solidFill>
                  <a:schemeClr val="bg1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przestrzenne</a:t>
            </a:r>
          </a:p>
          <a:p>
            <a:r>
              <a:rPr lang="pl-PL" sz="2000" dirty="0" smtClean="0">
                <a:solidFill>
                  <a:schemeClr val="bg1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/ organizacja ruchu:</a:t>
            </a:r>
          </a:p>
          <a:p>
            <a:endParaRPr lang="pl-PL" sz="2000" dirty="0" smtClean="0">
              <a:solidFill>
                <a:schemeClr val="bg1">
                  <a:lumMod val="50000"/>
                </a:schemeClr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endParaRPr lang="pl-PL" sz="2000" dirty="0" smtClean="0">
              <a:solidFill>
                <a:schemeClr val="bg1">
                  <a:lumMod val="50000"/>
                </a:schemeClr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pl-PL" sz="2000" dirty="0" smtClean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Plac Paderewskiego</a:t>
            </a:r>
          </a:p>
          <a:p>
            <a:r>
              <a:rPr lang="pl-PL" sz="2000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u</a:t>
            </a:r>
            <a:r>
              <a:rPr lang="pl-PL" sz="2000" dirty="0" smtClean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lice/chodniki</a:t>
            </a:r>
          </a:p>
          <a:p>
            <a:r>
              <a:rPr lang="pl-PL" sz="2000" dirty="0" smtClean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Centrum</a:t>
            </a:r>
          </a:p>
          <a:p>
            <a:r>
              <a:rPr lang="pl-PL" sz="2000" dirty="0" smtClean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Aleja Marii Dąbrowskiej</a:t>
            </a:r>
          </a:p>
          <a:p>
            <a:r>
              <a:rPr lang="pl-PL" sz="2000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</a:t>
            </a:r>
            <a:r>
              <a:rPr lang="pl-PL" sz="2000" dirty="0" smtClean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uch lokalny</a:t>
            </a:r>
            <a:endParaRPr lang="pl-PL" sz="2000" dirty="0">
              <a:solidFill>
                <a:schemeClr val="tx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2410"/>
            <a:ext cx="2491661" cy="18618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5" name="Picture 7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32901" y="1199763"/>
            <a:ext cx="2711099" cy="19168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6" name="Picture 8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37809" y="5033437"/>
            <a:ext cx="2711928" cy="18079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8" name="Picture 10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37809" y="2983541"/>
            <a:ext cx="2701281" cy="20259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228" r="50000" b="32107"/>
          <a:stretch/>
        </p:blipFill>
        <p:spPr bwMode="auto">
          <a:xfrm>
            <a:off x="-19879" y="3261394"/>
            <a:ext cx="2511540" cy="2301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746" t="48702" r="1254" b="1298"/>
          <a:stretch/>
        </p:blipFill>
        <p:spPr bwMode="auto">
          <a:xfrm>
            <a:off x="1204257" y="5255476"/>
            <a:ext cx="2114550" cy="1585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9879" y="1873034"/>
            <a:ext cx="2511540" cy="14127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652257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0635" y="1848985"/>
            <a:ext cx="2466975" cy="1847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ytuł 3"/>
          <p:cNvSpPr>
            <a:spLocks noGrp="1"/>
          </p:cNvSpPr>
          <p:nvPr>
            <p:ph type="ctrTitle"/>
          </p:nvPr>
        </p:nvSpPr>
        <p:spPr>
          <a:xfrm>
            <a:off x="539552" y="132283"/>
            <a:ext cx="7772400" cy="576064"/>
          </a:xfrm>
        </p:spPr>
        <p:txBody>
          <a:bodyPr>
            <a:noAutofit/>
          </a:bodyPr>
          <a:lstStyle/>
          <a:p>
            <a:r>
              <a:rPr lang="pl-PL" sz="2800" dirty="0" smtClean="0">
                <a:solidFill>
                  <a:schemeClr val="bg2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ZOK 2011-2015</a:t>
            </a:r>
            <a:endParaRPr lang="pl-PL" sz="2800" dirty="0">
              <a:solidFill>
                <a:schemeClr val="bg2">
                  <a:lumMod val="50000"/>
                </a:schemeClr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5" name="Podtytuł 4"/>
          <p:cNvSpPr>
            <a:spLocks noGrp="1"/>
          </p:cNvSpPr>
          <p:nvPr>
            <p:ph type="subTitle" idx="1"/>
          </p:nvPr>
        </p:nvSpPr>
        <p:spPr>
          <a:xfrm>
            <a:off x="1271630" y="1340768"/>
            <a:ext cx="6400800" cy="3888432"/>
          </a:xfrm>
        </p:spPr>
        <p:txBody>
          <a:bodyPr>
            <a:normAutofit/>
          </a:bodyPr>
          <a:lstStyle/>
          <a:p>
            <a:r>
              <a:rPr lang="pl-PL" sz="2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</a:t>
            </a:r>
            <a:r>
              <a:rPr lang="pl-PL" sz="20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mprezy:</a:t>
            </a:r>
          </a:p>
          <a:p>
            <a:endParaRPr lang="pl-PL" sz="2000" dirty="0" smtClean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pl-PL" sz="2000" dirty="0" smtClean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100 lat willowego Komorowa</a:t>
            </a:r>
          </a:p>
          <a:p>
            <a:r>
              <a:rPr lang="pl-PL" sz="2000" dirty="0" smtClean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imprezy sportowe</a:t>
            </a:r>
          </a:p>
          <a:p>
            <a:r>
              <a:rPr lang="pl-PL" sz="2000" dirty="0" smtClean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Otwarte Ogrody</a:t>
            </a:r>
          </a:p>
          <a:p>
            <a:r>
              <a:rPr lang="pl-PL" sz="2000" dirty="0" smtClean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Dzień psa i kota</a:t>
            </a:r>
          </a:p>
          <a:p>
            <a:r>
              <a:rPr lang="pl-PL" sz="2000" dirty="0" smtClean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Turniej </a:t>
            </a:r>
            <a:r>
              <a:rPr lang="pl-PL" sz="2000" dirty="0" err="1" smtClean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scrabble’a</a:t>
            </a:r>
            <a:endParaRPr lang="pl-PL" sz="2000" dirty="0" smtClean="0">
              <a:solidFill>
                <a:schemeClr val="tx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pl-PL" sz="2000" dirty="0" smtClean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Konkurs ogrodowy </a:t>
            </a:r>
            <a:endParaRPr lang="pl-PL" sz="2000" dirty="0">
              <a:solidFill>
                <a:schemeClr val="tx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509789"/>
            <a:ext cx="2466975" cy="1847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0635" y="5010150"/>
            <a:ext cx="2466975" cy="1847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1" name="Picture 7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18" y="5083"/>
            <a:ext cx="2462751" cy="18448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2" name="Picture 8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08882" y="1315564"/>
            <a:ext cx="2535474" cy="19866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5" name="Picture 11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00320" y="4952696"/>
            <a:ext cx="2543679" cy="19053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6" name="Picture 12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08882" y="3284984"/>
            <a:ext cx="2546598" cy="19099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7" name="Picture 13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59832" y="4751766"/>
            <a:ext cx="2808311" cy="21062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76422" y="4433714"/>
            <a:ext cx="2791721" cy="14045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8" name="Picture 14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2160" y="5710644"/>
            <a:ext cx="860517" cy="11473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40" name="Picture 16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8663" y="1835024"/>
            <a:ext cx="2502024" cy="16680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91" r="9378" b="24432"/>
          <a:stretch/>
        </p:blipFill>
        <p:spPr bwMode="auto">
          <a:xfrm>
            <a:off x="6623339" y="5083"/>
            <a:ext cx="2568056" cy="1695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397915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/>
          </p:nvPr>
        </p:nvSpPr>
        <p:spPr>
          <a:xfrm>
            <a:off x="235497" y="55886"/>
            <a:ext cx="5542710" cy="764704"/>
          </a:xfrm>
        </p:spPr>
        <p:txBody>
          <a:bodyPr>
            <a:normAutofit/>
          </a:bodyPr>
          <a:lstStyle/>
          <a:p>
            <a:r>
              <a:rPr lang="pl-PL" sz="2800" dirty="0" smtClean="0">
                <a:solidFill>
                  <a:schemeClr val="bg2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ZOK 2011-2015</a:t>
            </a:r>
            <a:endParaRPr lang="pl-PL" sz="2800" dirty="0">
              <a:solidFill>
                <a:schemeClr val="bg2">
                  <a:lumMod val="50000"/>
                </a:schemeClr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" name="Podtytuł 2"/>
          <p:cNvSpPr>
            <a:spLocks noGrp="1"/>
          </p:cNvSpPr>
          <p:nvPr>
            <p:ph type="subTitle" idx="1"/>
          </p:nvPr>
        </p:nvSpPr>
        <p:spPr>
          <a:xfrm>
            <a:off x="1296810" y="1825300"/>
            <a:ext cx="6624736" cy="4082008"/>
          </a:xfrm>
        </p:spPr>
        <p:txBody>
          <a:bodyPr>
            <a:normAutofit/>
          </a:bodyPr>
          <a:lstStyle/>
          <a:p>
            <a:r>
              <a:rPr lang="pl-PL" sz="2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</a:t>
            </a:r>
            <a:r>
              <a:rPr lang="pl-PL" sz="20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nne sprawy:</a:t>
            </a:r>
          </a:p>
          <a:p>
            <a:endParaRPr lang="pl-PL" sz="2000" dirty="0" smtClean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pl-PL" sz="2000" dirty="0" smtClean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wydzielenie Osiedla Granica</a:t>
            </a:r>
          </a:p>
          <a:p>
            <a:r>
              <a:rPr lang="pl-PL" sz="2000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</a:t>
            </a:r>
            <a:r>
              <a:rPr lang="pl-PL" sz="2000" dirty="0" smtClean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owe wybory do ZOK</a:t>
            </a:r>
          </a:p>
          <a:p>
            <a:r>
              <a:rPr lang="pl-PL" sz="2000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o</a:t>
            </a:r>
            <a:r>
              <a:rPr lang="pl-PL" sz="2000" dirty="0" smtClean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brona liceum</a:t>
            </a:r>
          </a:p>
          <a:p>
            <a:r>
              <a:rPr lang="pl-PL" sz="2000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</a:t>
            </a:r>
            <a:r>
              <a:rPr lang="pl-PL" sz="2000" dirty="0" smtClean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ozbudowa szkoły</a:t>
            </a:r>
          </a:p>
          <a:p>
            <a:r>
              <a:rPr lang="pl-PL" sz="2000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</a:t>
            </a:r>
            <a:r>
              <a:rPr lang="pl-PL" sz="2000" dirty="0" smtClean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eklamy (np. na szkole)</a:t>
            </a:r>
          </a:p>
          <a:p>
            <a:r>
              <a:rPr lang="pl-PL" sz="2000" dirty="0" smtClean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parkowanie</a:t>
            </a:r>
          </a:p>
          <a:p>
            <a:r>
              <a:rPr lang="pl-PL" sz="2000" dirty="0" smtClean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czystość, koszenie, kosze</a:t>
            </a:r>
          </a:p>
          <a:p>
            <a:endParaRPr lang="pl-PL" sz="2000" dirty="0" smtClean="0">
              <a:solidFill>
                <a:schemeClr val="tx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pl-PL" sz="2000" dirty="0" smtClean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jakość, jakość, jakość…</a:t>
            </a:r>
            <a:endParaRPr lang="pl-PL" sz="2000" dirty="0">
              <a:solidFill>
                <a:schemeClr val="tx1"/>
              </a:solidFill>
            </a:endParaRPr>
          </a:p>
        </p:txBody>
      </p:sp>
      <p:pic>
        <p:nvPicPr>
          <p:cNvPr id="4098" name="Picture 2" descr="C:\Users\Aga\Desktop\Zarząd 2014_II\banery3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015" y="4642648"/>
            <a:ext cx="2872966" cy="22153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1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85924" y="2807930"/>
            <a:ext cx="2765050" cy="19724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4" name="Picture 8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78951" y="890211"/>
            <a:ext cx="2765049" cy="1916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5" name="Picture 9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784545"/>
            <a:ext cx="2636912" cy="19776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7" name="Picture 11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49"/>
          <a:stretch/>
        </p:blipFill>
        <p:spPr bwMode="auto">
          <a:xfrm>
            <a:off x="6385924" y="4780332"/>
            <a:ext cx="2758076" cy="21111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8" name="Picture 12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555" r="27857"/>
          <a:stretch/>
        </p:blipFill>
        <p:spPr bwMode="auto">
          <a:xfrm>
            <a:off x="6598897" y="2325961"/>
            <a:ext cx="922873" cy="3469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9" name="Picture 13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705" r="32590"/>
          <a:stretch/>
        </p:blipFill>
        <p:spPr bwMode="auto">
          <a:xfrm>
            <a:off x="8566927" y="42030"/>
            <a:ext cx="577073" cy="12824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10" name="Picture 14"/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606" r="27879"/>
          <a:stretch/>
        </p:blipFill>
        <p:spPr bwMode="auto">
          <a:xfrm>
            <a:off x="7768449" y="42030"/>
            <a:ext cx="709882" cy="12824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11" name="Picture 15"/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091" t="30364" r="46000" b="18727"/>
          <a:stretch/>
        </p:blipFill>
        <p:spPr bwMode="auto">
          <a:xfrm>
            <a:off x="6907610" y="42030"/>
            <a:ext cx="769473" cy="12824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12" name="Picture 16"/>
          <p:cNvPicPr>
            <a:picLocks noChangeAspect="1" noChangeArrowheads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545" t="17469" b="28909"/>
          <a:stretch/>
        </p:blipFill>
        <p:spPr bwMode="auto">
          <a:xfrm>
            <a:off x="6227233" y="42031"/>
            <a:ext cx="620375" cy="12824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13" name="Picture 17"/>
          <p:cNvPicPr>
            <a:picLocks noChangeAspect="1" noChangeArrowheads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427" t="19635" r="66286"/>
          <a:stretch/>
        </p:blipFill>
        <p:spPr bwMode="auto">
          <a:xfrm>
            <a:off x="5790280" y="42030"/>
            <a:ext cx="401782" cy="14850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Obraz 3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0088" y="2476076"/>
            <a:ext cx="2873896" cy="2155422"/>
          </a:xfrm>
          <a:prstGeom prst="rect">
            <a:avLst/>
          </a:prstGeom>
        </p:spPr>
      </p:pic>
      <p:cxnSp>
        <p:nvCxnSpPr>
          <p:cNvPr id="6" name="Łącznik prosty ze strzałką 5"/>
          <p:cNvCxnSpPr/>
          <p:nvPr/>
        </p:nvCxnSpPr>
        <p:spPr>
          <a:xfrm flipH="1" flipV="1">
            <a:off x="2123728" y="4365104"/>
            <a:ext cx="1080120" cy="1224136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Łącznik prosty ze strzałką 7"/>
          <p:cNvCxnSpPr/>
          <p:nvPr/>
        </p:nvCxnSpPr>
        <p:spPr>
          <a:xfrm flipH="1" flipV="1">
            <a:off x="2123728" y="2325961"/>
            <a:ext cx="1080120" cy="3263279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94627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/>
          </p:nvPr>
        </p:nvSpPr>
        <p:spPr>
          <a:xfrm>
            <a:off x="683568" y="116633"/>
            <a:ext cx="7772400" cy="714803"/>
          </a:xfrm>
        </p:spPr>
        <p:txBody>
          <a:bodyPr>
            <a:normAutofit/>
          </a:bodyPr>
          <a:lstStyle/>
          <a:p>
            <a:r>
              <a:rPr lang="pl-PL" sz="2800" dirty="0" smtClean="0">
                <a:solidFill>
                  <a:schemeClr val="bg2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ZOK 2011-2015</a:t>
            </a:r>
            <a:endParaRPr lang="pl-PL" sz="2800" dirty="0">
              <a:solidFill>
                <a:schemeClr val="bg2">
                  <a:lumMod val="50000"/>
                </a:schemeClr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" name="Podtytuł 2"/>
          <p:cNvSpPr>
            <a:spLocks noGrp="1"/>
          </p:cNvSpPr>
          <p:nvPr>
            <p:ph type="subTitle" idx="1"/>
          </p:nvPr>
        </p:nvSpPr>
        <p:spPr>
          <a:xfrm>
            <a:off x="1475655" y="1176133"/>
            <a:ext cx="6234831" cy="4318311"/>
          </a:xfrm>
        </p:spPr>
        <p:txBody>
          <a:bodyPr>
            <a:normAutofit fontScale="92500" lnSpcReduction="20000"/>
          </a:bodyPr>
          <a:lstStyle/>
          <a:p>
            <a:r>
              <a:rPr lang="pl-PL" sz="2400" dirty="0">
                <a:solidFill>
                  <a:schemeClr val="bg1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</a:t>
            </a:r>
            <a:r>
              <a:rPr lang="pl-PL" sz="2400" dirty="0" smtClean="0">
                <a:solidFill>
                  <a:schemeClr val="bg1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omoc organizacjom społecznym</a:t>
            </a:r>
          </a:p>
          <a:p>
            <a:endParaRPr lang="pl-PL" sz="2400" dirty="0" smtClean="0">
              <a:solidFill>
                <a:schemeClr val="bg1">
                  <a:lumMod val="50000"/>
                </a:schemeClr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pl-PL" sz="2400" dirty="0" smtClean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Koło Emerytów</a:t>
            </a:r>
          </a:p>
          <a:p>
            <a:r>
              <a:rPr lang="pl-PL" sz="2400" dirty="0" smtClean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Sekcja tenisa stołowego</a:t>
            </a:r>
          </a:p>
          <a:p>
            <a:r>
              <a:rPr lang="pl-PL" sz="2400" dirty="0" smtClean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ZHR</a:t>
            </a:r>
          </a:p>
          <a:p>
            <a:r>
              <a:rPr lang="pl-PL" sz="2400" dirty="0" smtClean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Aktywni Seniorzy</a:t>
            </a:r>
          </a:p>
          <a:p>
            <a:r>
              <a:rPr lang="pl-PL" sz="2400" dirty="0" err="1" smtClean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Komorowianie</a:t>
            </a:r>
            <a:endParaRPr lang="pl-PL" sz="2400" dirty="0" smtClean="0">
              <a:solidFill>
                <a:schemeClr val="tx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endParaRPr lang="pl-PL" sz="2400" dirty="0" smtClean="0">
              <a:solidFill>
                <a:schemeClr val="tx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pl-PL" sz="2400" dirty="0" smtClean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i…</a:t>
            </a:r>
          </a:p>
          <a:p>
            <a:r>
              <a:rPr lang="pl-PL" sz="2400" dirty="0" smtClean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bezdomnym kotkom</a:t>
            </a:r>
          </a:p>
          <a:p>
            <a:r>
              <a:rPr lang="pl-PL" sz="1900" dirty="0" smtClean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(w naszym imieniu </a:t>
            </a:r>
          </a:p>
          <a:p>
            <a:r>
              <a:rPr lang="pl-PL" sz="1900" dirty="0" smtClean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opiekuje się nimi </a:t>
            </a:r>
          </a:p>
          <a:p>
            <a:r>
              <a:rPr lang="pl-PL" sz="1900" dirty="0" smtClean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Hanna </a:t>
            </a:r>
            <a:r>
              <a:rPr lang="pl-PL" sz="1900" dirty="0" smtClean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Dąbrowska)</a:t>
            </a:r>
            <a:endParaRPr lang="pl-PL" sz="1900" dirty="0">
              <a:solidFill>
                <a:schemeClr val="tx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76120" y="2708920"/>
            <a:ext cx="1967880" cy="19678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22337" y="1547881"/>
            <a:ext cx="1821663" cy="13592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5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52762" y="4365104"/>
            <a:ext cx="1915434" cy="10591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6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00132" y="5494444"/>
            <a:ext cx="1719856" cy="11804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7" name="Picture 7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565" r="19542"/>
          <a:stretch/>
        </p:blipFill>
        <p:spPr bwMode="auto">
          <a:xfrm>
            <a:off x="7300132" y="234413"/>
            <a:ext cx="933036" cy="11940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7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879" r="17727"/>
          <a:stretch/>
        </p:blipFill>
        <p:spPr bwMode="auto">
          <a:xfrm>
            <a:off x="7897091" y="175522"/>
            <a:ext cx="983673" cy="13118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4506724"/>
            <a:ext cx="3131840" cy="2351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533951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3962871"/>
          </a:xfrm>
        </p:spPr>
        <p:txBody>
          <a:bodyPr>
            <a:normAutofit fontScale="90000"/>
          </a:bodyPr>
          <a:lstStyle/>
          <a:p>
            <a:r>
              <a:rPr lang="pl-PL" sz="22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/>
            </a:r>
            <a:br>
              <a:rPr lang="pl-PL" sz="22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pl-PL" sz="2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/>
            </a:r>
            <a:br>
              <a:rPr lang="pl-PL" sz="2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pl-PL" sz="22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/>
            </a:r>
            <a:br>
              <a:rPr lang="pl-PL" sz="22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pl-PL" sz="2200" dirty="0" smtClean="0">
                <a:solidFill>
                  <a:schemeClr val="bg1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obowiązki:</a:t>
            </a:r>
            <a:r>
              <a:rPr lang="pl-PL" sz="22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/>
            </a:r>
            <a:br>
              <a:rPr lang="pl-PL" sz="22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pl-PL" sz="22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/>
            </a:r>
            <a:br>
              <a:rPr lang="pl-PL" sz="22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pl-PL" sz="22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udział w sesjach Rady Gminy</a:t>
            </a:r>
            <a:br>
              <a:rPr lang="pl-PL" sz="22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pl-PL" sz="22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udział w posiedzeniach Komisji Gminnych</a:t>
            </a:r>
            <a:br>
              <a:rPr lang="pl-PL" sz="22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pl-PL" sz="22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współpraca z Radnymi i Stowarzyszeniami</a:t>
            </a:r>
            <a:br>
              <a:rPr lang="pl-PL" sz="22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pl-PL" sz="22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zebrania ZOK – protokoły</a:t>
            </a:r>
            <a:br>
              <a:rPr lang="pl-PL" sz="22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pl-PL" sz="22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korespondencja z Radnymi, Wójtem i Powiatem</a:t>
            </a:r>
            <a:br>
              <a:rPr lang="pl-PL" sz="22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pl-PL" sz="22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Ogólne Zebrania Mieszkańców</a:t>
            </a:r>
            <a:br>
              <a:rPr lang="pl-PL" sz="22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pl-PL" sz="22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prace w </a:t>
            </a:r>
            <a:r>
              <a:rPr lang="pl-PL" sz="2200" i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Zespole ds. modernizacji Placu Paderewskiego</a:t>
            </a:r>
            <a:r>
              <a:rPr lang="pl-PL" sz="22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/>
            </a:r>
            <a:br>
              <a:rPr lang="pl-PL" sz="22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pl-PL" sz="22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prace w </a:t>
            </a:r>
            <a:r>
              <a:rPr lang="pl-PL" sz="2200" i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Inicjatywie na rzecz rozbudowy szkoły w zgodzie                      z tradycjami Komorowa</a:t>
            </a:r>
            <a:r>
              <a:rPr lang="pl-PL" sz="22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/>
            </a:r>
            <a:br>
              <a:rPr lang="pl-PL" sz="22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pl-PL" sz="22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polityka informacyjna (www, ulotki, plakaty, skrzynki                            na korespondencję)</a:t>
            </a:r>
            <a:br>
              <a:rPr lang="pl-PL" sz="22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pl-PL" sz="22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wnioski do planów zagospodarowania</a:t>
            </a:r>
            <a:br>
              <a:rPr lang="pl-PL" sz="22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pl-PL" sz="22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opiniowanie projektów „przestrzennych”</a:t>
            </a:r>
            <a:br>
              <a:rPr lang="pl-PL" sz="22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pl-PL" sz="22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tworzenie budżetu - rozliczenia wydatków</a:t>
            </a:r>
            <a:r>
              <a:rPr lang="pl-PL" sz="28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/>
            </a:r>
            <a:br>
              <a:rPr lang="pl-PL" sz="28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pl-PL" sz="28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/>
            </a:r>
            <a:br>
              <a:rPr lang="pl-PL" sz="28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pl-PL" sz="28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/>
            </a:r>
            <a:br>
              <a:rPr lang="pl-PL" sz="28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endParaRPr lang="pl-PL" sz="28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pole tekstowe 3"/>
          <p:cNvSpPr txBox="1"/>
          <p:nvPr/>
        </p:nvSpPr>
        <p:spPr>
          <a:xfrm>
            <a:off x="3419872" y="280593"/>
            <a:ext cx="288032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400" dirty="0" smtClean="0">
                <a:solidFill>
                  <a:schemeClr val="bg1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ZOK 2011 – 2015 </a:t>
            </a:r>
            <a:endParaRPr lang="pl-PL" sz="2400" dirty="0">
              <a:solidFill>
                <a:schemeClr val="bg1">
                  <a:lumMod val="50000"/>
                </a:schemeClr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8197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28384" y="5589240"/>
            <a:ext cx="828675" cy="99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8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15311"/>
            <a:ext cx="1800225" cy="2543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6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4528"/>
          <a:stretch/>
        </p:blipFill>
        <p:spPr bwMode="auto">
          <a:xfrm>
            <a:off x="467544" y="167711"/>
            <a:ext cx="1800225" cy="21737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6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6707"/>
          <a:stretch/>
        </p:blipFill>
        <p:spPr bwMode="auto">
          <a:xfrm>
            <a:off x="827584" y="15311"/>
            <a:ext cx="1800225" cy="21182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9" name="Picture 7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310"/>
          <a:stretch/>
        </p:blipFill>
        <p:spPr bwMode="auto">
          <a:xfrm rot="1580988">
            <a:off x="6702115" y="665891"/>
            <a:ext cx="1937276" cy="14343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7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310"/>
          <a:stretch/>
        </p:blipFill>
        <p:spPr bwMode="auto">
          <a:xfrm rot="1580988">
            <a:off x="6962123" y="493846"/>
            <a:ext cx="1937276" cy="14343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7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310"/>
          <a:stretch/>
        </p:blipFill>
        <p:spPr bwMode="auto">
          <a:xfrm rot="277735">
            <a:off x="6380836" y="1048347"/>
            <a:ext cx="1937276" cy="14343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830496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/>
          </p:nvPr>
        </p:nvSpPr>
        <p:spPr>
          <a:xfrm>
            <a:off x="683568" y="404664"/>
            <a:ext cx="7772400" cy="1470025"/>
          </a:xfrm>
        </p:spPr>
        <p:txBody>
          <a:bodyPr/>
          <a:lstStyle/>
          <a:p>
            <a:r>
              <a:rPr lang="pl-PL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dziękujemy</a:t>
            </a:r>
            <a:endParaRPr lang="pl-PL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" name="Podtytuł 2"/>
          <p:cNvSpPr>
            <a:spLocks noGrp="1"/>
          </p:cNvSpPr>
          <p:nvPr>
            <p:ph type="subTitle" idx="1"/>
          </p:nvPr>
        </p:nvSpPr>
        <p:spPr>
          <a:xfrm>
            <a:off x="1331640" y="1772816"/>
            <a:ext cx="6400800" cy="4104456"/>
          </a:xfrm>
        </p:spPr>
        <p:txBody>
          <a:bodyPr>
            <a:normAutofit fontScale="92500" lnSpcReduction="10000"/>
          </a:bodyPr>
          <a:lstStyle/>
          <a:p>
            <a:r>
              <a:rPr lang="pl-PL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Elżbieta Raczkowska</a:t>
            </a:r>
          </a:p>
          <a:p>
            <a:r>
              <a:rPr lang="pl-PL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Elżbieta </a:t>
            </a:r>
            <a:r>
              <a:rPr lang="pl-PL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Wyżycka</a:t>
            </a:r>
            <a:endParaRPr lang="pl-PL" dirty="0" smtClean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pl-PL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Małgorzata Brykalska</a:t>
            </a:r>
          </a:p>
          <a:p>
            <a:r>
              <a:rPr lang="pl-PL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Agnieszka Kaczorowska-Budek</a:t>
            </a:r>
          </a:p>
          <a:p>
            <a:endParaRPr lang="pl-PL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pl-PL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Michał Jeżewski</a:t>
            </a:r>
          </a:p>
          <a:p>
            <a:r>
              <a:rPr lang="pl-PL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Marek </a:t>
            </a:r>
            <a:r>
              <a:rPr lang="pl-PL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Biskot</a:t>
            </a:r>
            <a:r>
              <a:rPr lang="pl-PL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</a:p>
          <a:p>
            <a:r>
              <a:rPr lang="pl-PL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Hanna </a:t>
            </a:r>
            <a:r>
              <a:rPr lang="pl-PL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Barlak</a:t>
            </a:r>
            <a:r>
              <a:rPr lang="pl-PL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endParaRPr lang="pl-PL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Objaśnienie ze strzałką w prawo 3"/>
          <p:cNvSpPr/>
          <p:nvPr/>
        </p:nvSpPr>
        <p:spPr>
          <a:xfrm>
            <a:off x="2627784" y="4149080"/>
            <a:ext cx="4536504" cy="1800200"/>
          </a:xfrm>
          <a:prstGeom prst="rightArrowCallout">
            <a:avLst>
              <a:gd name="adj1" fmla="val 25000"/>
              <a:gd name="adj2" fmla="val 25000"/>
              <a:gd name="adj3" fmla="val 25000"/>
              <a:gd name="adj4" fmla="val 89743"/>
            </a:avLst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5" name="pole tekstowe 4"/>
          <p:cNvSpPr txBox="1"/>
          <p:nvPr/>
        </p:nvSpPr>
        <p:spPr>
          <a:xfrm>
            <a:off x="7308304" y="4437112"/>
            <a:ext cx="165618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400" b="1" dirty="0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</a:t>
            </a:r>
            <a:r>
              <a:rPr lang="pl-PL" sz="2400" b="1" dirty="0" smtClean="0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roszą </a:t>
            </a:r>
          </a:p>
          <a:p>
            <a:r>
              <a:rPr lang="pl-PL" sz="2400" b="1" dirty="0" smtClean="0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o </a:t>
            </a:r>
          </a:p>
          <a:p>
            <a:r>
              <a:rPr lang="pl-PL" sz="2400" b="1" dirty="0" smtClean="0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dalsze zaufanie</a:t>
            </a:r>
            <a:endParaRPr lang="pl-PL" sz="2400" b="1" dirty="0">
              <a:solidFill>
                <a:srgbClr val="C0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277395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ole tekstowe 2"/>
          <p:cNvSpPr txBox="1"/>
          <p:nvPr/>
        </p:nvSpPr>
        <p:spPr>
          <a:xfrm>
            <a:off x="395536" y="1340768"/>
            <a:ext cx="8568952" cy="48320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4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ŚRODKI OSIEDLA KOMORÓW, GRANICA 2012 r.</a:t>
            </a:r>
            <a:br>
              <a:rPr lang="pl-PL" sz="14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pl-PL" sz="14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/>
            </a:r>
            <a:br>
              <a:rPr lang="pl-PL" sz="14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pl-PL" sz="14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1.</a:t>
            </a:r>
            <a:r>
              <a:rPr lang="pl-PL" sz="1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administrowanie strony www  1.800,00</a:t>
            </a:r>
            <a:br>
              <a:rPr lang="pl-PL" sz="1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pl-PL" sz="14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2.</a:t>
            </a:r>
            <a:r>
              <a:rPr lang="pl-PL" sz="1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dotacja dla Koła Emerytów  </a:t>
            </a:r>
            <a:r>
              <a:rPr lang="pl-PL" sz="14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  2.000,00</a:t>
            </a:r>
            <a:r>
              <a:rPr lang="pl-PL" sz="14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/>
            </a:r>
            <a:br>
              <a:rPr lang="pl-PL" sz="14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pl-PL" sz="14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3</a:t>
            </a:r>
            <a:r>
              <a:rPr lang="pl-PL" sz="1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 opieka nad zwierzętami   </a:t>
            </a:r>
            <a:r>
              <a:rPr lang="pl-PL" sz="14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      2.000,00                                                                                                                           </a:t>
            </a:r>
            <a:r>
              <a:rPr lang="pl-PL" sz="14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4.</a:t>
            </a:r>
            <a:r>
              <a:rPr lang="pl-PL" sz="1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uporządkowanie terenu i wiaty turystycznej przy pomnikach przyrody: 300-letnim </a:t>
            </a:r>
            <a:r>
              <a:rPr lang="pl-PL" sz="14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dębie</a:t>
            </a:r>
            <a:r>
              <a:rPr lang="pl-PL" sz="1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i 200-letniej lipie </a:t>
            </a:r>
            <a:br>
              <a:rPr lang="pl-PL" sz="1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pl-PL" sz="1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(ul. Dębowa i okolice Dębowej/Cisowej)	3.000,00				</a:t>
            </a:r>
            <a:br>
              <a:rPr lang="pl-PL" sz="1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pl-PL" sz="14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5.</a:t>
            </a:r>
            <a:r>
              <a:rPr lang="pl-PL" sz="1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zakup kolorowej drukarki, tonerów, papieru, mat. </a:t>
            </a:r>
            <a:br>
              <a:rPr lang="pl-PL" sz="1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pl-PL" sz="1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biurowych i publikacje  </a:t>
            </a:r>
            <a:r>
              <a:rPr lang="pl-PL" sz="14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                               2.001,70</a:t>
            </a:r>
            <a:r>
              <a:rPr lang="pl-PL" sz="1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/>
            </a:r>
            <a:br>
              <a:rPr lang="pl-PL" sz="1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pl-PL" sz="14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6.</a:t>
            </a:r>
            <a:r>
              <a:rPr lang="pl-PL" sz="1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ufundowanie 3 nagród w konkursie na najlepiej zagospodarowaną posesję (zieleń, </a:t>
            </a:r>
            <a:br>
              <a:rPr lang="pl-PL" sz="1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pl-PL" sz="1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ogrodzenie, harmonia w przestrzeni) </a:t>
            </a:r>
            <a:r>
              <a:rPr lang="pl-PL" sz="14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            </a:t>
            </a:r>
            <a:r>
              <a:rPr lang="pl-PL" sz="1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2.000,00					</a:t>
            </a:r>
            <a:br>
              <a:rPr lang="pl-PL" sz="1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pl-PL" sz="14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7.</a:t>
            </a:r>
            <a:r>
              <a:rPr lang="pl-PL" sz="1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propagowanie zajęć sportowych i gier towarzyskich wraz z ufundowaniem nagród  3.000,00		</a:t>
            </a:r>
            <a:br>
              <a:rPr lang="pl-PL" sz="1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pl-PL" sz="14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8.</a:t>
            </a:r>
            <a:r>
              <a:rPr lang="pl-PL" sz="1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udział w obchodach 100-lecia Komorowa  </a:t>
            </a:r>
            <a:r>
              <a:rPr lang="pl-PL" sz="14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20.000,00</a:t>
            </a:r>
            <a:r>
              <a:rPr lang="pl-PL" sz="1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			</a:t>
            </a:r>
            <a:br>
              <a:rPr lang="pl-PL" sz="1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pl-PL" sz="14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9.</a:t>
            </a:r>
            <a:r>
              <a:rPr lang="pl-PL" sz="1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pl-PL" sz="14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Dzia</a:t>
            </a:r>
            <a:r>
              <a:rPr lang="cs-CZ" sz="1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ł</a:t>
            </a:r>
            <a:r>
              <a:rPr lang="pl-PL" sz="14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ania</a:t>
            </a:r>
            <a:r>
              <a:rPr lang="pl-PL" sz="1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prozdrowotne</a:t>
            </a:r>
            <a:r>
              <a:rPr lang="pl-PL" sz="14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	     </a:t>
            </a:r>
            <a:r>
              <a:rPr lang="pl-PL" sz="1400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            </a:t>
            </a:r>
            <a:r>
              <a:rPr lang="pl-PL" sz="14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4.230,00</a:t>
            </a:r>
            <a:r>
              <a:rPr lang="pl-PL" sz="1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/>
            </a:r>
            <a:br>
              <a:rPr lang="pl-PL" sz="1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pl-PL" sz="14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10</a:t>
            </a:r>
            <a:r>
              <a:rPr lang="pl-PL" sz="1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 zakup profesjonalnych piłeczek i osprzętu do tenisa </a:t>
            </a:r>
            <a:br>
              <a:rPr lang="pl-PL" sz="1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pl-PL" sz="1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stołowego dla sekcji tenisa stołowego UKS Komorów	1.000,00</a:t>
            </a:r>
            <a:br>
              <a:rPr lang="pl-PL" sz="1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pl-PL" sz="14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11.</a:t>
            </a:r>
            <a:r>
              <a:rPr lang="pl-PL" sz="1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zakup dodatkowych posiłków dla dzieci  </a:t>
            </a:r>
            <a:r>
              <a:rPr lang="pl-PL" sz="14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                  1.500,00</a:t>
            </a:r>
            <a:r>
              <a:rPr lang="pl-PL" sz="1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					</a:t>
            </a:r>
            <a:br>
              <a:rPr lang="pl-PL" sz="1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pl-PL" sz="14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 A Z E M		                     	</a:t>
            </a:r>
            <a:r>
              <a:rPr lang="pl-PL" sz="1400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               42.531,70</a:t>
            </a:r>
            <a:r>
              <a:rPr lang="pl-PL" sz="1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/>
            </a:r>
            <a:br>
              <a:rPr lang="pl-PL" sz="1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pl-PL" sz="1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endParaRPr lang="pl-PL" sz="1400" dirty="0"/>
          </a:p>
        </p:txBody>
      </p:sp>
      <p:sp>
        <p:nvSpPr>
          <p:cNvPr id="4" name="pole tekstowe 3"/>
          <p:cNvSpPr txBox="1"/>
          <p:nvPr/>
        </p:nvSpPr>
        <p:spPr>
          <a:xfrm>
            <a:off x="395536" y="188640"/>
            <a:ext cx="37444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b="1" i="1" dirty="0" smtClean="0">
                <a:solidFill>
                  <a:srgbClr val="FF0000"/>
                </a:solidFill>
              </a:rPr>
              <a:t>Budżety tylko gdyby były potrzebne</a:t>
            </a:r>
            <a:endParaRPr lang="pl-PL" b="1" i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343789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Pakiet 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363</TotalTime>
  <Words>201</Words>
  <Application>Microsoft Office PowerPoint</Application>
  <PresentationFormat>Pokaz na ekranie (4:3)</PresentationFormat>
  <Paragraphs>77</Paragraphs>
  <Slides>12</Slides>
  <Notes>0</Notes>
  <HiddenSlides>0</HiddenSlides>
  <MMClips>0</MMClips>
  <ScaleCrop>false</ScaleCrop>
  <HeadingPairs>
    <vt:vector size="4" baseType="variant">
      <vt:variant>
        <vt:lpstr>Motyw</vt:lpstr>
      </vt:variant>
      <vt:variant>
        <vt:i4>1</vt:i4>
      </vt:variant>
      <vt:variant>
        <vt:lpstr>Tytuły slajdów</vt:lpstr>
      </vt:variant>
      <vt:variant>
        <vt:i4>12</vt:i4>
      </vt:variant>
    </vt:vector>
  </HeadingPairs>
  <TitlesOfParts>
    <vt:vector size="13" baseType="lpstr">
      <vt:lpstr>Motyw pakietu Office</vt:lpstr>
      <vt:lpstr>Ogólne Zebranie Mieszkańców sprawozdawczo-wyborcze</vt:lpstr>
      <vt:lpstr>ZOK 2011 - 2014</vt:lpstr>
      <vt:lpstr>ZOK 2011-2015</vt:lpstr>
      <vt:lpstr>ZOK 2011-2015</vt:lpstr>
      <vt:lpstr>ZOK 2011-2015</vt:lpstr>
      <vt:lpstr>ZOK 2011-2015</vt:lpstr>
      <vt:lpstr>   obowiązki:  udział w sesjach Rady Gminy udział w posiedzeniach Komisji Gminnych współpraca z Radnymi i Stowarzyszeniami zebrania ZOK – protokoły korespondencja z Radnymi, Wójtem i Powiatem Ogólne Zebrania Mieszkańców prace w Zespole ds. modernizacji Placu Paderewskiego prace w Inicjatywie na rzecz rozbudowy szkoły w zgodzie                      z tradycjami Komorowa polityka informacyjna (www, ulotki, plakaty, skrzynki                            na korespondencję) wnioski do planów zagospodarowania opiniowanie projektów „przestrzennych” tworzenie budżetu - rozliczenia wydatków   </vt:lpstr>
      <vt:lpstr>dziękujemy</vt:lpstr>
      <vt:lpstr>Prezentacja programu PowerPoint</vt:lpstr>
      <vt:lpstr>Prezentacja programu PowerPoint</vt:lpstr>
      <vt:lpstr>Prezentacja programu PowerPoint</vt:lpstr>
      <vt:lpstr>Prezentacja programu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Ogólne Zebranie Mieszkańców sprawozdawczo-wyborcze</dc:title>
  <dc:creator>Aga</dc:creator>
  <cp:lastModifiedBy>Aga</cp:lastModifiedBy>
  <cp:revision>39</cp:revision>
  <dcterms:created xsi:type="dcterms:W3CDTF">2015-04-07T18:32:33Z</dcterms:created>
  <dcterms:modified xsi:type="dcterms:W3CDTF">2015-04-14T12:26:54Z</dcterms:modified>
</cp:coreProperties>
</file>